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3" r:id="rId6"/>
    <p:sldId id="268" r:id="rId7"/>
    <p:sldId id="260" r:id="rId8"/>
    <p:sldId id="261" r:id="rId9"/>
    <p:sldId id="267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5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</c:dLbls>
          <c:cat>
            <c:strRef>
              <c:f>Arkusz1!$A$1:$A$5</c:f>
              <c:strCache>
                <c:ptCount val="5"/>
                <c:pt idx="0">
                  <c:v>Kraj</c:v>
                </c:pt>
                <c:pt idx="1">
                  <c:v>Województwo</c:v>
                </c:pt>
                <c:pt idx="2">
                  <c:v>Powiat</c:v>
                </c:pt>
                <c:pt idx="3">
                  <c:v>Gmina</c:v>
                </c:pt>
                <c:pt idx="4">
                  <c:v>Szkoła</c:v>
                </c:pt>
              </c:strCache>
            </c:strRef>
          </c:cat>
          <c:val>
            <c:numRef>
              <c:f>Arkusz1!$B$1:$B$5</c:f>
              <c:numCache>
                <c:formatCode>0%</c:formatCode>
                <c:ptCount val="5"/>
                <c:pt idx="0">
                  <c:v>0.5</c:v>
                </c:pt>
                <c:pt idx="1">
                  <c:v>0.54</c:v>
                </c:pt>
                <c:pt idx="2">
                  <c:v>0.53</c:v>
                </c:pt>
                <c:pt idx="3">
                  <c:v>0.54</c:v>
                </c:pt>
                <c:pt idx="4">
                  <c:v>0.54</c:v>
                </c:pt>
              </c:numCache>
            </c:numRef>
          </c:val>
        </c:ser>
        <c:axId val="123584896"/>
        <c:axId val="123586432"/>
      </c:barChart>
      <c:catAx>
        <c:axId val="12358489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123586432"/>
        <c:crosses val="autoZero"/>
        <c:auto val="1"/>
        <c:lblAlgn val="ctr"/>
        <c:lblOffset val="100"/>
      </c:catAx>
      <c:valAx>
        <c:axId val="123586432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12358489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wynik średni (%)</c:v>
                </c:pt>
              </c:strCache>
            </c:strRef>
          </c:tx>
          <c:dLbls>
            <c:showVal val="1"/>
          </c:dLbls>
          <c:cat>
            <c:strRef>
              <c:f>Arkusz1!$A$2:$A$10</c:f>
              <c:strCache>
                <c:ptCount val="9"/>
                <c:pt idx="0">
                  <c:v>Kornowac</c:v>
                </c:pt>
                <c:pt idx="1">
                  <c:v>Krzanowice</c:v>
                </c:pt>
                <c:pt idx="2">
                  <c:v>Krzyżanowice</c:v>
                </c:pt>
                <c:pt idx="3">
                  <c:v>Kuźnia Raciborska</c:v>
                </c:pt>
                <c:pt idx="4">
                  <c:v>Kuźnia Raciborska</c:v>
                </c:pt>
                <c:pt idx="5">
                  <c:v>Nędza</c:v>
                </c:pt>
                <c:pt idx="6">
                  <c:v>Pietrowice Wielkie</c:v>
                </c:pt>
                <c:pt idx="7">
                  <c:v>Racibórz</c:v>
                </c:pt>
                <c:pt idx="8">
                  <c:v>Rudnik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62</c:v>
                </c:pt>
                <c:pt idx="3">
                  <c:v>46</c:v>
                </c:pt>
                <c:pt idx="4">
                  <c:v>38</c:v>
                </c:pt>
                <c:pt idx="5">
                  <c:v>0</c:v>
                </c:pt>
                <c:pt idx="6">
                  <c:v>54</c:v>
                </c:pt>
                <c:pt idx="7">
                  <c:v>48</c:v>
                </c:pt>
                <c:pt idx="8">
                  <c:v>56</c:v>
                </c:pt>
              </c:numCache>
            </c:numRef>
          </c:val>
        </c:ser>
        <c:axId val="123572608"/>
        <c:axId val="123574144"/>
      </c:barChart>
      <c:catAx>
        <c:axId val="123572608"/>
        <c:scaling>
          <c:orientation val="minMax"/>
        </c:scaling>
        <c:axPos val="b"/>
        <c:tickLblPos val="nextTo"/>
        <c:crossAx val="123574144"/>
        <c:crosses val="autoZero"/>
        <c:auto val="1"/>
        <c:lblAlgn val="ctr"/>
        <c:lblOffset val="100"/>
      </c:catAx>
      <c:valAx>
        <c:axId val="123574144"/>
        <c:scaling>
          <c:orientation val="minMax"/>
        </c:scaling>
        <c:axPos val="l"/>
        <c:majorGridlines/>
        <c:numFmt formatCode="General" sourceLinked="1"/>
        <c:tickLblPos val="nextTo"/>
        <c:crossAx val="12357260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100"/>
                </a:pPr>
                <a:endParaRPr lang="pl-PL"/>
              </a:p>
            </c:txPr>
            <c:showVal val="1"/>
          </c:dLbls>
          <c:val>
            <c:numRef>
              <c:f>Arkusz4!$B$1:$B$17</c:f>
              <c:numCache>
                <c:formatCode>0%</c:formatCode>
                <c:ptCount val="17"/>
                <c:pt idx="0">
                  <c:v>0.96000000000000019</c:v>
                </c:pt>
                <c:pt idx="1">
                  <c:v>0.91</c:v>
                </c:pt>
                <c:pt idx="2">
                  <c:v>0.91</c:v>
                </c:pt>
                <c:pt idx="3">
                  <c:v>0.75000000000000022</c:v>
                </c:pt>
                <c:pt idx="4">
                  <c:v>0.69000000000000017</c:v>
                </c:pt>
                <c:pt idx="5">
                  <c:v>0.62000000000000022</c:v>
                </c:pt>
                <c:pt idx="6">
                  <c:v>0.56000000000000005</c:v>
                </c:pt>
                <c:pt idx="7">
                  <c:v>0.51</c:v>
                </c:pt>
                <c:pt idx="8">
                  <c:v>0.51</c:v>
                </c:pt>
                <c:pt idx="9">
                  <c:v>0.47000000000000008</c:v>
                </c:pt>
                <c:pt idx="10">
                  <c:v>0.45</c:v>
                </c:pt>
                <c:pt idx="11">
                  <c:v>0.4200000000000001</c:v>
                </c:pt>
                <c:pt idx="12">
                  <c:v>0.38000000000000012</c:v>
                </c:pt>
                <c:pt idx="13">
                  <c:v>0.35000000000000009</c:v>
                </c:pt>
                <c:pt idx="14">
                  <c:v>0.25</c:v>
                </c:pt>
                <c:pt idx="15">
                  <c:v>0.22</c:v>
                </c:pt>
                <c:pt idx="16">
                  <c:v>0.18000000000000005</c:v>
                </c:pt>
              </c:numCache>
            </c:numRef>
          </c:val>
        </c:ser>
        <c:axId val="124471552"/>
        <c:axId val="124493824"/>
      </c:barChart>
      <c:catAx>
        <c:axId val="124471552"/>
        <c:scaling>
          <c:orientation val="minMax"/>
        </c:scaling>
        <c:axPos val="b"/>
        <c:tickLblPos val="nextTo"/>
        <c:crossAx val="124493824"/>
        <c:crossesAt val="0"/>
        <c:auto val="1"/>
        <c:lblAlgn val="ctr"/>
        <c:lblOffset val="100"/>
      </c:catAx>
      <c:valAx>
        <c:axId val="124493824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12447155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DDFE-6B2E-4946-AE95-ECA8C2FEDEB5}" type="datetimeFigureOut">
              <a:rPr lang="pl-PL" smtClean="0"/>
              <a:pPr/>
              <a:t>01.12.2022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10465D-2C5F-4AF2-9153-CD5E72EC81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DDFE-6B2E-4946-AE95-ECA8C2FEDEB5}" type="datetimeFigureOut">
              <a:rPr lang="pl-PL" smtClean="0"/>
              <a:pPr/>
              <a:t>01.12.2022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65D-2C5F-4AF2-9153-CD5E72EC81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DDFE-6B2E-4946-AE95-ECA8C2FEDEB5}" type="datetimeFigureOut">
              <a:rPr lang="pl-PL" smtClean="0"/>
              <a:pPr/>
              <a:t>01.12.2022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65D-2C5F-4AF2-9153-CD5E72EC81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DDFE-6B2E-4946-AE95-ECA8C2FEDEB5}" type="datetimeFigureOut">
              <a:rPr lang="pl-PL" smtClean="0"/>
              <a:pPr/>
              <a:t>01.12.2022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10465D-2C5F-4AF2-9153-CD5E72EC81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DDFE-6B2E-4946-AE95-ECA8C2FEDEB5}" type="datetimeFigureOut">
              <a:rPr lang="pl-PL" smtClean="0"/>
              <a:pPr/>
              <a:t>01.12.2022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65D-2C5F-4AF2-9153-CD5E72EC81C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DDFE-6B2E-4946-AE95-ECA8C2FEDEB5}" type="datetimeFigureOut">
              <a:rPr lang="pl-PL" smtClean="0"/>
              <a:pPr/>
              <a:t>01.12.2022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65D-2C5F-4AF2-9153-CD5E72EC81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DDFE-6B2E-4946-AE95-ECA8C2FEDEB5}" type="datetimeFigureOut">
              <a:rPr lang="pl-PL" smtClean="0"/>
              <a:pPr/>
              <a:t>01.12.2022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F10465D-2C5F-4AF2-9153-CD5E72EC81C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DDFE-6B2E-4946-AE95-ECA8C2FEDEB5}" type="datetimeFigureOut">
              <a:rPr lang="pl-PL" smtClean="0"/>
              <a:pPr/>
              <a:t>01.12.2022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65D-2C5F-4AF2-9153-CD5E72EC81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DDFE-6B2E-4946-AE95-ECA8C2FEDEB5}" type="datetimeFigureOut">
              <a:rPr lang="pl-PL" smtClean="0"/>
              <a:pPr/>
              <a:t>01.12.2022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65D-2C5F-4AF2-9153-CD5E72EC81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DDFE-6B2E-4946-AE95-ECA8C2FEDEB5}" type="datetimeFigureOut">
              <a:rPr lang="pl-PL" smtClean="0"/>
              <a:pPr/>
              <a:t>01.12.2022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65D-2C5F-4AF2-9153-CD5E72EC81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DDFE-6B2E-4946-AE95-ECA8C2FEDEB5}" type="datetimeFigureOut">
              <a:rPr lang="pl-PL" smtClean="0"/>
              <a:pPr/>
              <a:t>01.12.2022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65D-2C5F-4AF2-9153-CD5E72EC81C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A3DDFE-6B2E-4946-AE95-ECA8C2FEDEB5}" type="datetimeFigureOut">
              <a:rPr lang="pl-PL" smtClean="0"/>
              <a:pPr/>
              <a:t>01.12.2022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10465D-2C5F-4AF2-9153-CD5E72EC81C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3501008"/>
            <a:ext cx="8458200" cy="1222375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Analiza egzaminu </a:t>
            </a:r>
            <a:r>
              <a:rPr lang="pl-PL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ósmoklasisty </a:t>
            </a:r>
            <a:br>
              <a:rPr lang="pl-PL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języka </a:t>
            </a:r>
            <a:r>
              <a:rPr lang="pl-PL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niemieckiego </a:t>
            </a:r>
            <a:br>
              <a:rPr lang="pl-PL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rok szkolny 2021/2022</a:t>
            </a:r>
            <a:endParaRPr lang="pl-PL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796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Podsumowanie nauczyciela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600" dirty="0" smtClean="0">
                <a:cs typeface="Times New Roman" pitchFamily="18" charset="0"/>
              </a:rPr>
              <a:t>W roku szkolnym 2021/2022 egzamin z języka niemieckiego w naszej szkole pisało 17 uczniów.</a:t>
            </a:r>
          </a:p>
          <a:p>
            <a:pPr algn="just"/>
            <a:r>
              <a:rPr lang="pl-PL" sz="1600" dirty="0" smtClean="0">
                <a:cs typeface="Times New Roman" pitchFamily="18" charset="0"/>
              </a:rPr>
              <a:t>Wynik naszej szkoły jest taki sam jak wynik województwa. Wyższy niż kraju i powiatu.</a:t>
            </a:r>
          </a:p>
          <a:p>
            <a:pPr algn="just"/>
            <a:r>
              <a:rPr lang="pl-PL" sz="1600" dirty="0" smtClean="0">
                <a:cs typeface="Times New Roman" pitchFamily="18" charset="0"/>
              </a:rPr>
              <a:t>Najsłabiej napisała klasa VIII a</a:t>
            </a:r>
            <a:r>
              <a:rPr lang="pl-PL" sz="1600" dirty="0" smtClean="0">
                <a:cs typeface="Times New Roman" pitchFamily="18" charset="0"/>
              </a:rPr>
              <a:t>.</a:t>
            </a:r>
            <a:endParaRPr lang="pl-PL" sz="1600" dirty="0" smtClean="0">
              <a:cs typeface="Times New Roman" pitchFamily="18" charset="0"/>
            </a:endParaRPr>
          </a:p>
          <a:p>
            <a:pPr algn="just"/>
            <a:r>
              <a:rPr lang="pl-PL" sz="1600" dirty="0" smtClean="0">
                <a:cs typeface="Times New Roman" pitchFamily="18" charset="0"/>
              </a:rPr>
              <a:t>Najlepiej napisała klasa VIII d. Tutaj też mamy najwyższy wynik 96%</a:t>
            </a:r>
          </a:p>
          <a:p>
            <a:pPr algn="just"/>
            <a:r>
              <a:rPr lang="pl-PL" sz="1600" dirty="0" smtClean="0">
                <a:cs typeface="Times New Roman" pitchFamily="18" charset="0"/>
              </a:rPr>
              <a:t>W szkole 3 uczniów napisało egzamin z wynikiem powyżej 90%. </a:t>
            </a:r>
          </a:p>
          <a:p>
            <a:pPr algn="just"/>
            <a:r>
              <a:rPr lang="pl-PL" sz="1600" dirty="0" smtClean="0">
                <a:cs typeface="Times New Roman" pitchFamily="18" charset="0"/>
              </a:rPr>
              <a:t>Język niemiecki w naszej szkole nauczany jest jako drugi język obcy. W klasie 7 oraz 8 uczniowie mają po 2 godziny lekcyjne w tygodniu. Drugi język obcy kończy się na poziomie A1. Pierwszy język obcy (j. angielski)na poziomie A2. Egzamin językowy  jest na poziomie A2, słuchanie B1. Uczeń uczęszczający tylko na lekcje w wymiarze 2 godzin tygodniowo nie będzie przygotowany do egzaminu z języka niemieckiego. Bardzo ważne jest więc uświadamiane uczniom oraz rodzicom, że osoby deklarujące chęć pisania egzaminu z języka niemieckiego powinny uczęszczać na zajęcia dodatkowe odbywające się w naszej szkole w formie godziny dyrektorskiej oraz projektu </a:t>
            </a:r>
            <a:r>
              <a:rPr lang="pl-PL" sz="1600" dirty="0" err="1" smtClean="0">
                <a:cs typeface="Times New Roman" pitchFamily="18" charset="0"/>
              </a:rPr>
              <a:t>Deutsch</a:t>
            </a:r>
            <a:r>
              <a:rPr lang="pl-PL" sz="1600" dirty="0" smtClean="0">
                <a:cs typeface="Times New Roman" pitchFamily="18" charset="0"/>
              </a:rPr>
              <a:t> AG. </a:t>
            </a:r>
          </a:p>
          <a:p>
            <a:pPr algn="just"/>
            <a:r>
              <a:rPr lang="pl-PL" sz="1600" dirty="0" smtClean="0">
                <a:cs typeface="Times New Roman" pitchFamily="18" charset="0"/>
              </a:rPr>
              <a:t>Uczniowie w naszej szkole mają więc możliwość osiągnięcia wysokich wyników  na egzaminie  pod warunkiem, że będą pracować  na zajęciach  dodatkowych.</a:t>
            </a:r>
          </a:p>
          <a:p>
            <a:pPr algn="just"/>
            <a:endParaRPr lang="pl-PL" sz="2000" dirty="0" smtClean="0">
              <a:solidFill>
                <a:srgbClr val="FF0000"/>
              </a:solidFill>
            </a:endParaRPr>
          </a:p>
          <a:p>
            <a:pPr algn="just"/>
            <a:endParaRPr lang="pl-PL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4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Wnioski do dalszej pracy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Zwracać uwagę na systematyczną kontrolę umiejętności uczniów.</a:t>
            </a:r>
          </a:p>
          <a:p>
            <a:r>
              <a:rPr lang="pl-PL" sz="2400" dirty="0" smtClean="0"/>
              <a:t>Ćwiczyć wypowiedzi pisemne. Głównie pisanie e-maili.</a:t>
            </a:r>
          </a:p>
          <a:p>
            <a:r>
              <a:rPr lang="pl-PL" sz="2400" dirty="0" smtClean="0"/>
              <a:t>Ćwiczyć rozumienie tekstów słuchanych oraz czytanie ze zrozumieniem.</a:t>
            </a:r>
          </a:p>
          <a:p>
            <a:r>
              <a:rPr lang="pl-PL" sz="2400" dirty="0" smtClean="0"/>
              <a:t>Ćwiczyć umiejętność globalnego rozumienia tekstów oraz kojarzenia faktów.</a:t>
            </a:r>
          </a:p>
          <a:p>
            <a:r>
              <a:rPr lang="pl-PL" sz="2400" dirty="0" smtClean="0"/>
              <a:t>Zachęcać uczniów do brania udziału zajęciach dodatkowych przygotowujących do egzaminu oraz do samodzielnej pracy w domu.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9880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268760"/>
            <a:ext cx="7467600" cy="4873752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pl-PL" sz="7100" b="1" dirty="0" smtClean="0"/>
          </a:p>
          <a:p>
            <a:pPr marL="0" indent="0" algn="ctr">
              <a:buNone/>
            </a:pPr>
            <a:endParaRPr lang="pl-PL" sz="7100" b="1" dirty="0"/>
          </a:p>
          <a:p>
            <a:pPr marL="0" indent="0" algn="ctr">
              <a:buNone/>
            </a:pPr>
            <a:r>
              <a:rPr lang="pl-PL" sz="15200" b="1" dirty="0" smtClean="0"/>
              <a:t>Dziękuję za uwagę! 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5000" dirty="0" smtClean="0"/>
              <a:t>Regina Wilczek</a:t>
            </a:r>
          </a:p>
          <a:p>
            <a:pPr marL="0" indent="0" algn="ctr">
              <a:buNone/>
            </a:pPr>
            <a:r>
              <a:rPr lang="pl-PL" sz="5000" dirty="0" smtClean="0"/>
              <a:t>24.11.2022</a:t>
            </a:r>
            <a:endParaRPr lang="pl-PL" sz="5000" dirty="0"/>
          </a:p>
        </p:txBody>
      </p:sp>
    </p:spTree>
    <p:extLst>
      <p:ext uri="{BB962C8B-B14F-4D97-AF65-F5344CB8AC3E}">
        <p14:creationId xmlns:p14="http://schemas.microsoft.com/office/powerpoint/2010/main" xmlns="" val="2507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Egzamin ósmoklasisty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Arkusz egzaminacyjny składał się z 14 zadań. Za wykonanie wszystkich można było uzyskać 55 punktów.</a:t>
            </a:r>
          </a:p>
          <a:p>
            <a:r>
              <a:rPr lang="pl-PL" dirty="0" smtClean="0"/>
              <a:t>9 zadań stanowiły zadania zamknięte. Za ten typ zadań do zdobycia były 34 punkty.</a:t>
            </a:r>
          </a:p>
          <a:p>
            <a:r>
              <a:rPr lang="pl-PL" dirty="0" smtClean="0"/>
              <a:t>5 zadań otwartych- 21 punktów do zdobycia: uzupełnianie luk, wpisanie gramatycznie poprawnych fragmentów zdań - 11 punktów  oraz napisanie e- maila -10 punktów.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5776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Wskaźniki egzaminu</a:t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2238134"/>
              </p:ext>
            </p:extLst>
          </p:nvPr>
        </p:nvGraphicFramePr>
        <p:xfrm>
          <a:off x="467544" y="1844824"/>
          <a:ext cx="8064896" cy="2808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1656183"/>
                <a:gridCol w="2376265"/>
                <a:gridCol w="2016224"/>
              </a:tblGrid>
              <a:tr h="186369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1" u="none" strike="noStrike" dirty="0">
                          <a:effectLst/>
                        </a:rPr>
                        <a:t>Liczba zdających 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1" u="none" strike="noStrike" dirty="0">
                          <a:effectLst/>
                        </a:rPr>
                        <a:t>Mediana %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1" u="none" strike="noStrike" dirty="0">
                          <a:effectLst/>
                        </a:rPr>
                        <a:t>Odchylenie standardowe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1" u="none" strike="noStrike">
                          <a:effectLst/>
                        </a:rPr>
                        <a:t>Średni wynik %</a:t>
                      </a:r>
                      <a:endParaRPr lang="pl-PL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4461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1" u="none" strike="noStrike" dirty="0" smtClean="0">
                          <a:effectLst/>
                        </a:rPr>
                        <a:t>17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51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1" u="none" strike="noStrike" dirty="0" smtClean="0">
                          <a:effectLst/>
                        </a:rPr>
                        <a:t>54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14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467600" cy="1143000"/>
          </a:xfrm>
        </p:spPr>
        <p:txBody>
          <a:bodyPr>
            <a:noAutofit/>
          </a:bodyPr>
          <a:lstStyle/>
          <a:p>
            <a:r>
              <a:rPr lang="pl-PL" dirty="0"/>
              <a:t>Średnia uzyskanych  punktów </a:t>
            </a:r>
            <a:r>
              <a:rPr lang="pl-PL" dirty="0" smtClean="0"/>
              <a:t>procentowych</a:t>
            </a:r>
            <a:endParaRPr lang="pl-PL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323528" y="1844824"/>
          <a:ext cx="77048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4311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Średnie wyniki szkół w powiecie raciborskim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67544" y="1772816"/>
          <a:ext cx="7992887" cy="4282789"/>
        </p:xfrm>
        <a:graphic>
          <a:graphicData uri="http://schemas.openxmlformats.org/drawingml/2006/table">
            <a:tbl>
              <a:tblPr/>
              <a:tblGrid>
                <a:gridCol w="2589596"/>
                <a:gridCol w="1817697"/>
                <a:gridCol w="1792797"/>
                <a:gridCol w="1792797"/>
              </a:tblGrid>
              <a:tr h="107069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Gmina - nazwa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Typ gminy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liczba zdających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wynik średni (%)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9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Kornowac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Gmina wiejska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9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Krzanowice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Miasto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9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Krzyżanowice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Gmina wiejska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9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Kuźnia Raciborska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Obszar wiejski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9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Kuźnia Raciborska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Miasto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9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Nędza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Gmina wiejska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9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Pietrowice Wielkie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Gmina wiejska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689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Racibórz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Gmina miejska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9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Rudnik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Gmina wiejska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78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Średnie wyniki szkół w powiecie raciborskim w procentach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Wyniki uczniów z podziałem na klasy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39552" y="1916832"/>
          <a:ext cx="8208912" cy="3960439"/>
        </p:xfrm>
        <a:graphic>
          <a:graphicData uri="http://schemas.openxmlformats.org/drawingml/2006/table">
            <a:tbl>
              <a:tblPr/>
              <a:tblGrid>
                <a:gridCol w="875125"/>
                <a:gridCol w="2132344"/>
                <a:gridCol w="1479083"/>
                <a:gridCol w="1737923"/>
                <a:gridCol w="1984437"/>
              </a:tblGrid>
              <a:tr h="131181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Odział 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Liczba zdających  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Mediana % 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Odchylenie standardowe 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Średni wynik % 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6621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6621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 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6621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 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6621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5492" marR="5492" marT="54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2576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Poziom wykonania zadań w porównaniu z krajem</a:t>
            </a:r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4864"/>
            <a:ext cx="9144000" cy="34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9365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uczniów w procentach</a:t>
            </a:r>
          </a:p>
        </p:txBody>
      </p:sp>
      <p:graphicFrame>
        <p:nvGraphicFramePr>
          <p:cNvPr id="4" name="Wykres 3"/>
          <p:cNvGraphicFramePr/>
          <p:nvPr/>
        </p:nvGraphicFramePr>
        <p:xfrm>
          <a:off x="107504" y="1556792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9005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8867</TotalTime>
  <Words>456</Words>
  <Application>Microsoft Office PowerPoint</Application>
  <PresentationFormat>Pokaz na ekranie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Wędrówka</vt:lpstr>
      <vt:lpstr>Analiza egzaminu ósmoklasisty  z języka niemieckiego  rok szkolny 2021/2022</vt:lpstr>
      <vt:lpstr>Egzamin ósmoklasisty </vt:lpstr>
      <vt:lpstr>Wskaźniki egzaminu </vt:lpstr>
      <vt:lpstr>Średnia uzyskanych  punktów procentowych</vt:lpstr>
      <vt:lpstr>Średnie wyniki szkół w powiecie raciborskim</vt:lpstr>
      <vt:lpstr>Średnie wyniki szkół w powiecie raciborskim w procentach</vt:lpstr>
      <vt:lpstr>Wyniki uczniów z podziałem na klasy</vt:lpstr>
      <vt:lpstr>Poziom wykonania zadań w porównaniu z krajem</vt:lpstr>
      <vt:lpstr>Wyniki uczniów w procentach</vt:lpstr>
      <vt:lpstr>Podsumowanie nauczyciela</vt:lpstr>
      <vt:lpstr>Wnioski do dalszej pracy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Wyniki egzaminu ósmoklasisty  z języka niemieckiego rok szkolny 2020/2021</dc:title>
  <dc:creator>Windows User</dc:creator>
  <cp:lastModifiedBy>Regina.Wilczek09@outlook.com</cp:lastModifiedBy>
  <cp:revision>46</cp:revision>
  <dcterms:created xsi:type="dcterms:W3CDTF">2021-11-24T15:43:51Z</dcterms:created>
  <dcterms:modified xsi:type="dcterms:W3CDTF">2022-12-01T14:59:31Z</dcterms:modified>
</cp:coreProperties>
</file>